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r>
              <a:rPr lang="en-US"/>
              <a:t>Henry Silva</a:t>
            </a:r>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r>
              <a:rPr lang="en-US"/>
              <a:t>Henry Silva</a:t>
            </a:r>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r>
              <a:rPr lang="en-US"/>
              <a:t>Henry Silva</a:t>
            </a:r>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HSilva123/CAPSTONE_FINAL_EXAM_HENRY/blob/main/Week2_jupyter-labs-eda-dataviz_Henry.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Silva123/CAPSTONE_FINAL_EXAM_HENRY/blob/main/Week2_jupyter-labs-eda-sql-coursera_sqllite_Henr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Silva123/CAPSTONE_FINAL_EXAM_HENRY/blob/main/Week3_lab_jupyter_launch_site_location_Henr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Silva123/CAPSTONE_FINAL_EXAM_HENRY/blob/main/Week4_SpaceX_Machine%20Learning%20Prediction_Part_5_Henr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Henry Silva	</a:t>
            </a:r>
          </a:p>
          <a:p>
            <a:r>
              <a:rPr lang="en-US" dirty="0">
                <a:solidFill>
                  <a:schemeClr val="bg2"/>
                </a:solidFill>
                <a:latin typeface="Abadi" panose="020B0604020104020204" pitchFamily="34" charset="0"/>
                <a:ea typeface="SF Pro" pitchFamily="2" charset="0"/>
                <a:cs typeface="SF Pro" pitchFamily="2" charset="0"/>
              </a:rPr>
              <a:t>5th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1237"/>
            <a:ext cx="5452113" cy="4351338"/>
          </a:xfrm>
          <a:prstGeom prst="rect">
            <a:avLst/>
          </a:prstGeom>
        </p:spPr>
        <p:txBody>
          <a:bodyPr/>
          <a:lstStyle/>
          <a:p>
            <a:pPr marL="0" indent="0" algn="just">
              <a:buNone/>
            </a:pPr>
            <a:r>
              <a:rPr lang="en-US" dirty="0"/>
              <a:t>• We performed exploratory data analysis and determined the training labels. </a:t>
            </a:r>
          </a:p>
          <a:p>
            <a:pPr marL="0" indent="0" algn="just">
              <a:buNone/>
            </a:pPr>
            <a:r>
              <a:rPr lang="en-US" dirty="0"/>
              <a:t>• We calculated the number of launches at each site, and the number and occurrence of each orbits </a:t>
            </a:r>
          </a:p>
          <a:p>
            <a:pPr marL="0" indent="0" algn="just">
              <a:buNone/>
            </a:pPr>
            <a:r>
              <a:rPr lang="en-US" dirty="0"/>
              <a:t>• We created landing outcome label from outcome column and exported the results to csv.</a:t>
            </a:r>
          </a:p>
          <a:p>
            <a:pPr algn="just"/>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Marcador de pie de página 2">
            <a:extLst>
              <a:ext uri="{FF2B5EF4-FFF2-40B4-BE49-F238E27FC236}">
                <a16:creationId xmlns:a16="http://schemas.microsoft.com/office/drawing/2014/main" id="{F9C69C6D-174C-E953-47D2-DBBF49AFCE49}"/>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89613791-87E6-82E6-51CC-C0FDC97B5986}"/>
              </a:ext>
            </a:extLst>
          </p:cNvPr>
          <p:cNvPicPr>
            <a:picLocks noChangeAspect="1"/>
          </p:cNvPicPr>
          <p:nvPr/>
        </p:nvPicPr>
        <p:blipFill>
          <a:blip r:embed="rId3"/>
          <a:stretch>
            <a:fillRect/>
          </a:stretch>
        </p:blipFill>
        <p:spPr>
          <a:xfrm>
            <a:off x="6513001" y="1825625"/>
            <a:ext cx="4908988" cy="388256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2634" y="1825625"/>
            <a:ext cx="4282965" cy="4351338"/>
          </a:xfrm>
          <a:prstGeom prst="rect">
            <a:avLst/>
          </a:prstGeom>
        </p:spPr>
        <p:txBody>
          <a:bodyPr lIns="91440" tIns="45720" rIns="91440" bIns="45720" anchor="t"/>
          <a:lstStyle/>
          <a:p>
            <a:pPr algn="just">
              <a:lnSpc>
                <a:spcPct val="100000"/>
              </a:lnSpc>
              <a:spcBef>
                <a:spcPts val="1400"/>
              </a:spcBef>
            </a:pPr>
            <a:r>
              <a:rPr lang="en-US" sz="2000" dirty="0"/>
              <a:t>We explored the data by visualizing the relationship between flight number and launch Site, payload and launch site, success rate of each orbit type, flight number and orbit type, the launch success yearly trend. </a:t>
            </a:r>
            <a:endParaRPr lang="en-US" sz="3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Marcador de pie de página 2">
            <a:extLst>
              <a:ext uri="{FF2B5EF4-FFF2-40B4-BE49-F238E27FC236}">
                <a16:creationId xmlns:a16="http://schemas.microsoft.com/office/drawing/2014/main" id="{8ADC438B-4C8C-FCF3-28D7-8C58D00A0B65}"/>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74E841C0-8203-BBE8-791F-3C4429F177C1}"/>
              </a:ext>
            </a:extLst>
          </p:cNvPr>
          <p:cNvPicPr>
            <a:picLocks noChangeAspect="1"/>
          </p:cNvPicPr>
          <p:nvPr/>
        </p:nvPicPr>
        <p:blipFill>
          <a:blip r:embed="rId3"/>
          <a:stretch>
            <a:fillRect/>
          </a:stretch>
        </p:blipFill>
        <p:spPr>
          <a:xfrm>
            <a:off x="770011" y="1492914"/>
            <a:ext cx="5462623" cy="3032117"/>
          </a:xfrm>
          <a:prstGeom prst="rect">
            <a:avLst/>
          </a:prstGeom>
        </p:spPr>
      </p:pic>
      <p:pic>
        <p:nvPicPr>
          <p:cNvPr id="9" name="Imagen 8">
            <a:extLst>
              <a:ext uri="{FF2B5EF4-FFF2-40B4-BE49-F238E27FC236}">
                <a16:creationId xmlns:a16="http://schemas.microsoft.com/office/drawing/2014/main" id="{CA350E3A-FF29-9C38-8D3E-907FF8EB37A6}"/>
              </a:ext>
            </a:extLst>
          </p:cNvPr>
          <p:cNvPicPr>
            <a:picLocks noChangeAspect="1"/>
          </p:cNvPicPr>
          <p:nvPr/>
        </p:nvPicPr>
        <p:blipFill>
          <a:blip r:embed="rId4"/>
          <a:stretch>
            <a:fillRect/>
          </a:stretch>
        </p:blipFill>
        <p:spPr>
          <a:xfrm>
            <a:off x="5833242" y="3746015"/>
            <a:ext cx="5075181" cy="2792897"/>
          </a:xfrm>
          <a:prstGeom prst="rect">
            <a:avLst/>
          </a:prstGeom>
        </p:spPr>
      </p:pic>
      <p:sp>
        <p:nvSpPr>
          <p:cNvPr id="10" name="CuadroTexto 9">
            <a:extLst>
              <a:ext uri="{FF2B5EF4-FFF2-40B4-BE49-F238E27FC236}">
                <a16:creationId xmlns:a16="http://schemas.microsoft.com/office/drawing/2014/main" id="{CB2A0730-ABAF-6C40-EA36-5D54838B4D52}"/>
              </a:ext>
            </a:extLst>
          </p:cNvPr>
          <p:cNvSpPr txBox="1"/>
          <p:nvPr/>
        </p:nvSpPr>
        <p:spPr>
          <a:xfrm>
            <a:off x="853966" y="5065986"/>
            <a:ext cx="4779579" cy="1200329"/>
          </a:xfrm>
          <a:prstGeom prst="rect">
            <a:avLst/>
          </a:prstGeom>
          <a:noFill/>
        </p:spPr>
        <p:txBody>
          <a:bodyPr wrap="square" rtlCol="0">
            <a:spAutoFit/>
          </a:bodyPr>
          <a:lstStyle/>
          <a:p>
            <a:r>
              <a:rPr lang="es-419" dirty="0"/>
              <a:t>The link of the notebook:</a:t>
            </a:r>
          </a:p>
          <a:p>
            <a:r>
              <a:rPr lang="es-PE" dirty="0">
                <a:hlinkClick r:id="rId5"/>
              </a:rPr>
              <a:t>https://github.com/HSilva123/CAPSTONE_FINAL_EXAM_HENRY/blob/main/Week2_jupyter-labs-eda-dataviz_Henry.ipynb</a:t>
            </a:r>
            <a:endParaRPr lang="es-PE"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2979"/>
            <a:ext cx="9745589" cy="4654934"/>
          </a:xfrm>
          <a:prstGeom prst="rect">
            <a:avLst/>
          </a:prstGeom>
        </p:spPr>
        <p:txBody>
          <a:bodyPr lIns="91440" tIns="45720" rIns="91440" bIns="45720" anchor="t"/>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loaded the SpaceX dataset into a PostgreSQL database without leaving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notebook.</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applied EDA with SQL to get insight from the data. We wrote queries to find out for instance: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names of unique launch sites in the space mission.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total payload mass carried by boosters launched by NASA (CRS)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average payload mass carried by booster version F9 v1.1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total number of successful and failure mission outcomes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The failed landing outcomes in drone ship, their booster version and launch site names</a:t>
            </a:r>
          </a:p>
          <a:p>
            <a:pPr marL="0" indent="0">
              <a:lnSpc>
                <a:spcPct val="107000"/>
              </a:lnSpc>
              <a:spcAft>
                <a:spcPts val="800"/>
              </a:spcAft>
              <a:buNone/>
            </a:pPr>
            <a:r>
              <a:rPr lang="es-PE" sz="1800" dirty="0">
                <a:latin typeface="Calibri" panose="020F0502020204030204" pitchFamily="34" charset="0"/>
                <a:ea typeface="Calibri" panose="020F0502020204030204" pitchFamily="34" charset="0"/>
                <a:cs typeface="Times New Roman" panose="02020603050405020304" pitchFamily="18" charset="0"/>
              </a:rPr>
              <a:t>The  link: </a:t>
            </a:r>
            <a:r>
              <a:rPr lang="es-PE" sz="1800" dirty="0">
                <a:latin typeface="Calibri" panose="020F0502020204030204" pitchFamily="34" charset="0"/>
                <a:ea typeface="Calibri" panose="020F0502020204030204" pitchFamily="34" charset="0"/>
                <a:cs typeface="Times New Roman" panose="02020603050405020304" pitchFamily="18" charset="0"/>
                <a:hlinkClick r:id="rId3"/>
              </a:rPr>
              <a:t>https://github.com/HSilva123/CAPSTONE_FINAL_EXAM_HENRY/blob/main/Week2_jupyter-labs-eda-sql-coursera_sqllite_Henry.ipynb</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Marcador de pie de página 2">
            <a:extLst>
              <a:ext uri="{FF2B5EF4-FFF2-40B4-BE49-F238E27FC236}">
                <a16:creationId xmlns:a16="http://schemas.microsoft.com/office/drawing/2014/main" id="{FDCA6730-0F83-7953-073A-F470EF1F78E9}"/>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4510"/>
            <a:ext cx="10515600" cy="4691882"/>
          </a:xfrm>
          <a:prstGeom prst="rect">
            <a:avLst/>
          </a:prstGeom>
        </p:spPr>
        <p:txBody>
          <a:bodyPr>
            <a:normAutofit lnSpcReduction="10000"/>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marked all launch sites, and added map objects such as markers, circles, lines to mark the success or failure of launches for each site on the folium map.</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assigned the feature launch outcomes (failure or success) to class 0 and 1.i.e., 0 for failure, and 1 for success.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Using the color-labeled marker clusters, we identified which launch sites have relatively high success rate.</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calculated the distances between a launch site to its proximities. We answered some question for instance: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Are launch sites near railways, highways and coastlines. </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Do launch sites keep certain distance away from cities.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t>The link: </a:t>
            </a:r>
            <a:r>
              <a:rPr lang="en-US" sz="1800" dirty="0">
                <a:hlinkClick r:id="rId3"/>
              </a:rPr>
              <a:t>https://github.com/HSilva123/CAPSTONE_FINAL_EXAM_HENRY/blob/main/Week3_lab_jupyter_launch_site_location_Henry.ipynb</a:t>
            </a:r>
            <a:endParaRPr lang="en-US" sz="1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Marcador de pie de página 2">
            <a:extLst>
              <a:ext uri="{FF2B5EF4-FFF2-40B4-BE49-F238E27FC236}">
                <a16:creationId xmlns:a16="http://schemas.microsoft.com/office/drawing/2014/main" id="{35B44E7F-BD28-111B-C93B-7B1E3C28E74F}"/>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31545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 We built an interactive dashboard with </a:t>
            </a:r>
            <a:r>
              <a:rPr lang="en-US" sz="2400" dirty="0" err="1"/>
              <a:t>Plotly</a:t>
            </a:r>
            <a:r>
              <a:rPr lang="en-US" sz="2400" dirty="0"/>
              <a:t> dash </a:t>
            </a:r>
          </a:p>
          <a:p>
            <a:pPr marL="0" indent="0">
              <a:lnSpc>
                <a:spcPct val="100000"/>
              </a:lnSpc>
              <a:spcBef>
                <a:spcPts val="1400"/>
              </a:spcBef>
              <a:buNone/>
            </a:pPr>
            <a:r>
              <a:rPr lang="en-US" sz="2400" dirty="0"/>
              <a:t>• We plotted pie charts showing the total launches by a certain sites </a:t>
            </a:r>
          </a:p>
          <a:p>
            <a:pPr marL="0" indent="0">
              <a:lnSpc>
                <a:spcPct val="100000"/>
              </a:lnSpc>
              <a:spcBef>
                <a:spcPts val="1400"/>
              </a:spcBef>
              <a:buNone/>
            </a:pPr>
            <a:r>
              <a:rPr lang="en-US" sz="2400" dirty="0"/>
              <a:t>• We plotted scatter graph showing the relationship with Outcome and Payload Mass (Kg) for the different booster version.</a:t>
            </a:r>
            <a:endParaRPr lang="en-US" sz="4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Marcador de pie de página 2">
            <a:extLst>
              <a:ext uri="{FF2B5EF4-FFF2-40B4-BE49-F238E27FC236}">
                <a16:creationId xmlns:a16="http://schemas.microsoft.com/office/drawing/2014/main" id="{311BE358-C8AE-0D99-9415-4628FC4FDDEE}"/>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We loaded the data using </a:t>
            </a:r>
            <a:r>
              <a:rPr lang="en-US" sz="2000" dirty="0" err="1"/>
              <a:t>numpy</a:t>
            </a:r>
            <a:r>
              <a:rPr lang="en-US" sz="2000" dirty="0"/>
              <a:t> and pandas, transformed the data, split our data into training and testing.</a:t>
            </a:r>
          </a:p>
          <a:p>
            <a:pPr>
              <a:lnSpc>
                <a:spcPct val="100000"/>
              </a:lnSpc>
              <a:spcBef>
                <a:spcPts val="1400"/>
              </a:spcBef>
            </a:pPr>
            <a:r>
              <a:rPr lang="en-US" sz="2000" dirty="0"/>
              <a:t>We built different machine learning models and tune different hyperparameters using </a:t>
            </a:r>
            <a:r>
              <a:rPr lang="en-US" sz="2000" dirty="0" err="1"/>
              <a:t>GridSearchCV</a:t>
            </a:r>
            <a:r>
              <a:rPr lang="en-US" sz="2000" dirty="0"/>
              <a:t>.</a:t>
            </a:r>
          </a:p>
          <a:p>
            <a:pPr>
              <a:lnSpc>
                <a:spcPct val="100000"/>
              </a:lnSpc>
              <a:spcBef>
                <a:spcPts val="1400"/>
              </a:spcBef>
            </a:pPr>
            <a:r>
              <a:rPr lang="en-US" sz="2000" dirty="0"/>
              <a:t>We used accuracy as the metric for our model, improved the model using feature engineering and algorithm tuning. </a:t>
            </a:r>
          </a:p>
          <a:p>
            <a:pPr>
              <a:lnSpc>
                <a:spcPct val="100000"/>
              </a:lnSpc>
              <a:spcBef>
                <a:spcPts val="1400"/>
              </a:spcBef>
            </a:pPr>
            <a:r>
              <a:rPr lang="en-US" sz="2000" dirty="0"/>
              <a:t>We found the best performing classification model.</a:t>
            </a:r>
          </a:p>
          <a:p>
            <a:pPr marL="0" indent="0">
              <a:lnSpc>
                <a:spcPct val="100000"/>
              </a:lnSpc>
              <a:spcBef>
                <a:spcPts val="1400"/>
              </a:spcBef>
              <a:buNone/>
            </a:pPr>
            <a:endParaRPr lang="en-US" sz="1600" dirty="0"/>
          </a:p>
          <a:p>
            <a:pPr marL="0" indent="0">
              <a:lnSpc>
                <a:spcPct val="100000"/>
              </a:lnSpc>
              <a:spcBef>
                <a:spcPts val="1400"/>
              </a:spcBef>
              <a:buNone/>
            </a:pPr>
            <a:r>
              <a:rPr lang="en-US" sz="1600" dirty="0"/>
              <a:t>The link: </a:t>
            </a:r>
            <a:r>
              <a:rPr lang="en-US" sz="1600" dirty="0">
                <a:hlinkClick r:id="rId3"/>
              </a:rPr>
              <a:t>https://github.com/HSilva123/CAPSTONE_FINAL_EXAM_HENRY/blob/main/Week4_SpaceX_Machine%20Learning%20Prediction_Part_5_Henry.ipynb</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Marcador de pie de página 2">
            <a:extLst>
              <a:ext uri="{FF2B5EF4-FFF2-40B4-BE49-F238E27FC236}">
                <a16:creationId xmlns:a16="http://schemas.microsoft.com/office/drawing/2014/main" id="{4A4A4C7D-776F-8558-4EAA-30348E175387}"/>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Marcador de pie de página 2">
            <a:extLst>
              <a:ext uri="{FF2B5EF4-FFF2-40B4-BE49-F238E27FC236}">
                <a16:creationId xmlns:a16="http://schemas.microsoft.com/office/drawing/2014/main" id="{F8309A35-D818-E0CA-91D9-B204AE9576C4}"/>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797269"/>
            <a:ext cx="10275993" cy="1072055"/>
          </a:xfrm>
          <a:prstGeom prst="rect">
            <a:avLst/>
          </a:prstGeom>
        </p:spPr>
        <p:txBody>
          <a:bodyPr>
            <a:normAutofit/>
          </a:bodyPr>
          <a:lstStyle/>
          <a:p>
            <a:pPr>
              <a:lnSpc>
                <a:spcPct val="100000"/>
              </a:lnSpc>
              <a:spcBef>
                <a:spcPts val="1400"/>
              </a:spcBef>
            </a:pPr>
            <a:r>
              <a:rPr lang="en-US" dirty="0"/>
              <a:t>From the plot, we found that the larger the flight amount at a launch site, the greater the success rate at a launch site.</a:t>
            </a:r>
            <a:endParaRPr lang="en-US" sz="3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Marcador de pie de página 2">
            <a:extLst>
              <a:ext uri="{FF2B5EF4-FFF2-40B4-BE49-F238E27FC236}">
                <a16:creationId xmlns:a16="http://schemas.microsoft.com/office/drawing/2014/main" id="{58E148B8-139A-1869-87BB-FEE7B2B3CE31}"/>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E1AEDB3C-6D3F-4EEE-11ED-A4AE6E2139FF}"/>
              </a:ext>
            </a:extLst>
          </p:cNvPr>
          <p:cNvPicPr>
            <a:picLocks noChangeAspect="1"/>
          </p:cNvPicPr>
          <p:nvPr/>
        </p:nvPicPr>
        <p:blipFill>
          <a:blip r:embed="rId3"/>
          <a:stretch>
            <a:fillRect/>
          </a:stretch>
        </p:blipFill>
        <p:spPr>
          <a:xfrm>
            <a:off x="236483" y="3013290"/>
            <a:ext cx="11719034" cy="22533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3966" y="1723127"/>
            <a:ext cx="3932238" cy="1359243"/>
          </a:xfrm>
          <a:prstGeom prst="rect">
            <a:avLst/>
          </a:prstGeom>
        </p:spPr>
        <p:txBody>
          <a:bodyPr>
            <a:normAutofit/>
          </a:bodyPr>
          <a:lstStyle/>
          <a:p>
            <a:pPr>
              <a:lnSpc>
                <a:spcPct val="100000"/>
              </a:lnSpc>
              <a:spcBef>
                <a:spcPts val="1400"/>
              </a:spcBef>
            </a:pPr>
            <a:r>
              <a:rPr lang="es-PE" sz="3600" dirty="0" err="1"/>
              <a:t>Payload</a:t>
            </a:r>
            <a:r>
              <a:rPr lang="es-PE" sz="3600" dirty="0"/>
              <a:t> vs. </a:t>
            </a:r>
            <a:r>
              <a:rPr lang="es-PE" sz="3600" dirty="0" err="1"/>
              <a:t>Launch</a:t>
            </a:r>
            <a:r>
              <a:rPr lang="es-PE" sz="3600" dirty="0"/>
              <a:t> Site </a:t>
            </a:r>
            <a:endParaRPr lang="en-US" sz="4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Marcador de pie de página 2">
            <a:extLst>
              <a:ext uri="{FF2B5EF4-FFF2-40B4-BE49-F238E27FC236}">
                <a16:creationId xmlns:a16="http://schemas.microsoft.com/office/drawing/2014/main" id="{347FCA7F-1EE2-F66C-6270-02607DE03333}"/>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3CFC4DC8-CAFC-B6B3-EF4A-AC4BA88C43E0}"/>
              </a:ext>
            </a:extLst>
          </p:cNvPr>
          <p:cNvPicPr>
            <a:picLocks noChangeAspect="1"/>
          </p:cNvPicPr>
          <p:nvPr/>
        </p:nvPicPr>
        <p:blipFill>
          <a:blip r:embed="rId3"/>
          <a:stretch>
            <a:fillRect/>
          </a:stretch>
        </p:blipFill>
        <p:spPr>
          <a:xfrm>
            <a:off x="0" y="3717800"/>
            <a:ext cx="12192000" cy="2344274"/>
          </a:xfrm>
          <a:prstGeom prst="rect">
            <a:avLst/>
          </a:prstGeom>
        </p:spPr>
      </p:pic>
      <p:pic>
        <p:nvPicPr>
          <p:cNvPr id="9" name="Imagen 8">
            <a:extLst>
              <a:ext uri="{FF2B5EF4-FFF2-40B4-BE49-F238E27FC236}">
                <a16:creationId xmlns:a16="http://schemas.microsoft.com/office/drawing/2014/main" id="{1AF5FE26-58E4-51D4-E82E-A16EC3354344}"/>
              </a:ext>
            </a:extLst>
          </p:cNvPr>
          <p:cNvPicPr>
            <a:picLocks noChangeAspect="1"/>
          </p:cNvPicPr>
          <p:nvPr/>
        </p:nvPicPr>
        <p:blipFill>
          <a:blip r:embed="rId4"/>
          <a:stretch>
            <a:fillRect/>
          </a:stretch>
        </p:blipFill>
        <p:spPr>
          <a:xfrm>
            <a:off x="5406423" y="1645512"/>
            <a:ext cx="5667375" cy="15144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 name="Marcador de pie de página 2">
            <a:extLst>
              <a:ext uri="{FF2B5EF4-FFF2-40B4-BE49-F238E27FC236}">
                <a16:creationId xmlns:a16="http://schemas.microsoft.com/office/drawing/2014/main" id="{2645A501-5DC3-DBFF-29E3-103E206ECC26}"/>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just">
              <a:lnSpc>
                <a:spcPct val="100000"/>
              </a:lnSpc>
              <a:spcBef>
                <a:spcPts val="1400"/>
              </a:spcBef>
            </a:pPr>
            <a:r>
              <a:rPr lang="en-US" sz="2400" dirty="0"/>
              <a:t>From the plot, we can see that ES-L1, GEO, HEO, SSO, VLEO had the most success rate.</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Marcador de pie de página 2">
            <a:extLst>
              <a:ext uri="{FF2B5EF4-FFF2-40B4-BE49-F238E27FC236}">
                <a16:creationId xmlns:a16="http://schemas.microsoft.com/office/drawing/2014/main" id="{594B5A1C-E0DC-9A4E-415C-3FDF49D5D856}"/>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0FEC2974-B542-1FA6-442C-A99A75CC220C}"/>
              </a:ext>
            </a:extLst>
          </p:cNvPr>
          <p:cNvPicPr>
            <a:picLocks noChangeAspect="1"/>
          </p:cNvPicPr>
          <p:nvPr/>
        </p:nvPicPr>
        <p:blipFill>
          <a:blip r:embed="rId3"/>
          <a:stretch>
            <a:fillRect/>
          </a:stretch>
        </p:blipFill>
        <p:spPr>
          <a:xfrm>
            <a:off x="4702249" y="1862147"/>
            <a:ext cx="7060488" cy="37861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55228"/>
            <a:ext cx="10665245" cy="1282262"/>
          </a:xfrm>
          <a:prstGeom prst="rect">
            <a:avLst/>
          </a:prstGeom>
        </p:spPr>
        <p:txBody>
          <a:bodyPr>
            <a:normAutofit/>
          </a:bodyPr>
          <a:lstStyle/>
          <a:p>
            <a:pPr>
              <a:lnSpc>
                <a:spcPct val="100000"/>
              </a:lnSpc>
              <a:spcBef>
                <a:spcPts val="1400"/>
              </a:spcBef>
            </a:pPr>
            <a:r>
              <a:rPr lang="en-US" sz="2400" dirty="0"/>
              <a:t>The plot below shows the Flight Number vs. Orbit type. We observe that in the LEO orbit, success is related to the number of flights whereas in the GTO orbit, there is no relationship between flight number and the orbit. </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Marcador de pie de página 2">
            <a:extLst>
              <a:ext uri="{FF2B5EF4-FFF2-40B4-BE49-F238E27FC236}">
                <a16:creationId xmlns:a16="http://schemas.microsoft.com/office/drawing/2014/main" id="{053EFCFB-D874-A556-4C79-E8C1AA3B2056}"/>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8EE43D53-85BC-B870-EF4B-BF33B0F596E0}"/>
              </a:ext>
            </a:extLst>
          </p:cNvPr>
          <p:cNvPicPr>
            <a:picLocks noChangeAspect="1"/>
          </p:cNvPicPr>
          <p:nvPr/>
        </p:nvPicPr>
        <p:blipFill>
          <a:blip r:embed="rId3"/>
          <a:stretch>
            <a:fillRect/>
          </a:stretch>
        </p:blipFill>
        <p:spPr>
          <a:xfrm>
            <a:off x="3710151" y="3037490"/>
            <a:ext cx="3834634" cy="34433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24949"/>
            <a:ext cx="10515599" cy="839575"/>
          </a:xfrm>
          <a:prstGeom prst="rect">
            <a:avLst/>
          </a:prstGeom>
        </p:spPr>
        <p:txBody>
          <a:bodyPr>
            <a:normAutofit/>
          </a:bodyPr>
          <a:lstStyle/>
          <a:p>
            <a:pPr>
              <a:lnSpc>
                <a:spcPct val="100000"/>
              </a:lnSpc>
              <a:spcBef>
                <a:spcPts val="1400"/>
              </a:spcBef>
            </a:pPr>
            <a:r>
              <a:rPr lang="en-US" sz="2400" dirty="0"/>
              <a:t>We can observe that with heavy payloads, the successful landing are more for PO, LEO and ISS orbits.</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Marcador de pie de página 2">
            <a:extLst>
              <a:ext uri="{FF2B5EF4-FFF2-40B4-BE49-F238E27FC236}">
                <a16:creationId xmlns:a16="http://schemas.microsoft.com/office/drawing/2014/main" id="{A28FBA7F-63AD-9301-4D3E-E3A891C14C5A}"/>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3C99DBA3-588F-9ECD-86C3-2D35ECBC0A98}"/>
              </a:ext>
            </a:extLst>
          </p:cNvPr>
          <p:cNvPicPr>
            <a:picLocks noChangeAspect="1"/>
          </p:cNvPicPr>
          <p:nvPr/>
        </p:nvPicPr>
        <p:blipFill>
          <a:blip r:embed="rId3"/>
          <a:stretch>
            <a:fillRect/>
          </a:stretch>
        </p:blipFill>
        <p:spPr>
          <a:xfrm>
            <a:off x="4073087" y="2477587"/>
            <a:ext cx="4045826" cy="36317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3377" y="1598825"/>
            <a:ext cx="10665244" cy="660899"/>
          </a:xfrm>
          <a:prstGeom prst="rect">
            <a:avLst/>
          </a:prstGeom>
        </p:spPr>
        <p:txBody>
          <a:bodyPr>
            <a:normAutofit fontScale="92500"/>
          </a:bodyPr>
          <a:lstStyle/>
          <a:p>
            <a:pPr>
              <a:lnSpc>
                <a:spcPct val="100000"/>
              </a:lnSpc>
              <a:spcBef>
                <a:spcPts val="1400"/>
              </a:spcBef>
            </a:pPr>
            <a:r>
              <a:rPr lang="en-US" sz="2400" dirty="0"/>
              <a:t>From the plot, we can observe that success rate since 2013 kept on increasing till 2020. </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Marcador de pie de página 2">
            <a:extLst>
              <a:ext uri="{FF2B5EF4-FFF2-40B4-BE49-F238E27FC236}">
                <a16:creationId xmlns:a16="http://schemas.microsoft.com/office/drawing/2014/main" id="{03773CE1-F959-5E56-FF81-004E90194F2D}"/>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A1872370-4F81-B7C2-4825-B76D1BD22E08}"/>
              </a:ext>
            </a:extLst>
          </p:cNvPr>
          <p:cNvPicPr>
            <a:picLocks noChangeAspect="1"/>
          </p:cNvPicPr>
          <p:nvPr/>
        </p:nvPicPr>
        <p:blipFill>
          <a:blip r:embed="rId3"/>
          <a:stretch>
            <a:fillRect/>
          </a:stretch>
        </p:blipFill>
        <p:spPr>
          <a:xfrm>
            <a:off x="3445586" y="2149425"/>
            <a:ext cx="5300827" cy="403099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920"/>
            <a:ext cx="9745589" cy="4351338"/>
          </a:xfrm>
          <a:prstGeom prst="rect">
            <a:avLst/>
          </a:prstGeom>
        </p:spPr>
        <p:txBody>
          <a:bodyPr>
            <a:normAutofit/>
          </a:bodyPr>
          <a:lstStyle/>
          <a:p>
            <a:pPr>
              <a:lnSpc>
                <a:spcPct val="100000"/>
              </a:lnSpc>
              <a:spcBef>
                <a:spcPts val="1400"/>
              </a:spcBef>
            </a:pPr>
            <a:r>
              <a:rPr lang="en-US" sz="2000" dirty="0"/>
              <a:t>We used the key word DISTINCT to show only unique launch sites from the SpaceX data. </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Marcador de pie de página 2">
            <a:extLst>
              <a:ext uri="{FF2B5EF4-FFF2-40B4-BE49-F238E27FC236}">
                <a16:creationId xmlns:a16="http://schemas.microsoft.com/office/drawing/2014/main" id="{11F9E36A-DFA9-378E-8915-1DA2702A36CA}"/>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62D1C1F4-CDB1-B330-D61A-6600C02CF270}"/>
              </a:ext>
            </a:extLst>
          </p:cNvPr>
          <p:cNvPicPr>
            <a:picLocks noChangeAspect="1"/>
          </p:cNvPicPr>
          <p:nvPr/>
        </p:nvPicPr>
        <p:blipFill>
          <a:blip r:embed="rId3"/>
          <a:stretch>
            <a:fillRect/>
          </a:stretch>
        </p:blipFill>
        <p:spPr>
          <a:xfrm>
            <a:off x="2886567" y="2075987"/>
            <a:ext cx="6418865" cy="35771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6"/>
            <a:ext cx="10654735" cy="4351338"/>
          </a:xfrm>
          <a:prstGeom prst="rect">
            <a:avLst/>
          </a:prstGeom>
        </p:spPr>
        <p:txBody>
          <a:bodyPr>
            <a:normAutofit/>
          </a:bodyPr>
          <a:lstStyle/>
          <a:p>
            <a:pPr>
              <a:lnSpc>
                <a:spcPct val="100000"/>
              </a:lnSpc>
              <a:spcBef>
                <a:spcPts val="1400"/>
              </a:spcBef>
            </a:pPr>
            <a:r>
              <a:rPr lang="en-US" sz="2400" dirty="0"/>
              <a:t>We used the query above to display 5 records where launch sites begin with `CCA`</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Marcador de pie de página 2">
            <a:extLst>
              <a:ext uri="{FF2B5EF4-FFF2-40B4-BE49-F238E27FC236}">
                <a16:creationId xmlns:a16="http://schemas.microsoft.com/office/drawing/2014/main" id="{89902F49-98D9-8822-DACF-2AFD82F56C81}"/>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8" name="Imagen 7">
            <a:extLst>
              <a:ext uri="{FF2B5EF4-FFF2-40B4-BE49-F238E27FC236}">
                <a16:creationId xmlns:a16="http://schemas.microsoft.com/office/drawing/2014/main" id="{F6F20E6C-090A-3F8E-0F91-BA11E7A94FC7}"/>
              </a:ext>
            </a:extLst>
          </p:cNvPr>
          <p:cNvPicPr>
            <a:picLocks noChangeAspect="1"/>
          </p:cNvPicPr>
          <p:nvPr/>
        </p:nvPicPr>
        <p:blipFill>
          <a:blip r:embed="rId3"/>
          <a:stretch>
            <a:fillRect/>
          </a:stretch>
        </p:blipFill>
        <p:spPr>
          <a:xfrm>
            <a:off x="767255" y="2280743"/>
            <a:ext cx="10363200" cy="349994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2866"/>
            <a:ext cx="9745589" cy="4351338"/>
          </a:xfrm>
          <a:prstGeom prst="rect">
            <a:avLst/>
          </a:prstGeom>
        </p:spPr>
        <p:txBody>
          <a:bodyPr>
            <a:normAutofit/>
          </a:bodyPr>
          <a:lstStyle/>
          <a:p>
            <a:pPr>
              <a:lnSpc>
                <a:spcPct val="100000"/>
              </a:lnSpc>
              <a:spcBef>
                <a:spcPts val="1400"/>
              </a:spcBef>
            </a:pPr>
            <a:r>
              <a:rPr lang="en-US" sz="2400" dirty="0"/>
              <a:t>• We calculated the total payload carried by boosters from NASA as 45596 using the query below</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Marcador de pie de página 2">
            <a:extLst>
              <a:ext uri="{FF2B5EF4-FFF2-40B4-BE49-F238E27FC236}">
                <a16:creationId xmlns:a16="http://schemas.microsoft.com/office/drawing/2014/main" id="{8A35185B-68B7-A10F-9522-0566A81FFF92}"/>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B6570542-33DF-4D98-EBEC-2F02E28F8252}"/>
              </a:ext>
            </a:extLst>
          </p:cNvPr>
          <p:cNvPicPr>
            <a:picLocks noChangeAspect="1"/>
          </p:cNvPicPr>
          <p:nvPr/>
        </p:nvPicPr>
        <p:blipFill>
          <a:blip r:embed="rId3"/>
          <a:stretch>
            <a:fillRect/>
          </a:stretch>
        </p:blipFill>
        <p:spPr>
          <a:xfrm>
            <a:off x="1393898" y="2405446"/>
            <a:ext cx="9267825" cy="3638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6949"/>
            <a:ext cx="9745589" cy="4351338"/>
          </a:xfrm>
          <a:prstGeom prst="rect">
            <a:avLst/>
          </a:prstGeom>
        </p:spPr>
        <p:txBody>
          <a:bodyPr>
            <a:normAutofit/>
          </a:bodyPr>
          <a:lstStyle/>
          <a:p>
            <a:pPr>
              <a:lnSpc>
                <a:spcPct val="100000"/>
              </a:lnSpc>
              <a:spcBef>
                <a:spcPts val="1400"/>
              </a:spcBef>
            </a:pPr>
            <a:r>
              <a:rPr lang="en-US" sz="2400" dirty="0"/>
              <a:t>We calculated the average payload mass carried by booster version F9 v1.1 as 2928.4 </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Marcador de pie de página 2">
            <a:extLst>
              <a:ext uri="{FF2B5EF4-FFF2-40B4-BE49-F238E27FC236}">
                <a16:creationId xmlns:a16="http://schemas.microsoft.com/office/drawing/2014/main" id="{7EE33858-5398-6E6A-4CF6-88F433A81722}"/>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01C4FCC9-5CE3-4346-E538-AC3D6819C4F4}"/>
              </a:ext>
            </a:extLst>
          </p:cNvPr>
          <p:cNvPicPr>
            <a:picLocks noChangeAspect="1"/>
          </p:cNvPicPr>
          <p:nvPr/>
        </p:nvPicPr>
        <p:blipFill>
          <a:blip r:embed="rId3"/>
          <a:stretch>
            <a:fillRect/>
          </a:stretch>
        </p:blipFill>
        <p:spPr>
          <a:xfrm>
            <a:off x="2170186" y="2590307"/>
            <a:ext cx="7715250" cy="31908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3376"/>
            <a:ext cx="9745589" cy="4351338"/>
          </a:xfrm>
          <a:prstGeom prst="rect">
            <a:avLst/>
          </a:prstGeom>
        </p:spPr>
        <p:txBody>
          <a:bodyPr lIns="91440" tIns="45720" rIns="91440" bIns="45720" anchor="t">
            <a:normAutofit/>
          </a:bodyPr>
          <a:lstStyle/>
          <a:p>
            <a:pPr>
              <a:lnSpc>
                <a:spcPct val="100000"/>
              </a:lnSpc>
              <a:spcBef>
                <a:spcPts val="1400"/>
              </a:spcBef>
            </a:pPr>
            <a:r>
              <a:rPr lang="en-US" sz="2400" dirty="0"/>
              <a:t>We observed that the dates of the first successful landing outcome on ground pad was 22nd December 2015</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Marcador de pie de página 2">
            <a:extLst>
              <a:ext uri="{FF2B5EF4-FFF2-40B4-BE49-F238E27FC236}">
                <a16:creationId xmlns:a16="http://schemas.microsoft.com/office/drawing/2014/main" id="{9D4CBDF5-CF3A-ECBD-E803-AD34F59B22E0}"/>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3DC2C8C0-C3F3-377E-73BC-32E819D5B4F9}"/>
              </a:ext>
            </a:extLst>
          </p:cNvPr>
          <p:cNvPicPr>
            <a:picLocks noChangeAspect="1"/>
          </p:cNvPicPr>
          <p:nvPr/>
        </p:nvPicPr>
        <p:blipFill>
          <a:blip r:embed="rId3"/>
          <a:stretch>
            <a:fillRect/>
          </a:stretch>
        </p:blipFill>
        <p:spPr>
          <a:xfrm>
            <a:off x="2066925" y="2575692"/>
            <a:ext cx="8058150" cy="3009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5074"/>
            <a:ext cx="9745589" cy="4351338"/>
          </a:xfrm>
          <a:prstGeom prst="rect">
            <a:avLst/>
          </a:prstGeom>
        </p:spPr>
        <p:txBody>
          <a:bodyPr lIns="91440" tIns="45720" rIns="91440" bIns="45720" anchor="t">
            <a:normAutofit/>
          </a:bodyPr>
          <a:lstStyle/>
          <a:p>
            <a:pPr algn="just">
              <a:lnSpc>
                <a:spcPct val="100000"/>
              </a:lnSpc>
              <a:spcBef>
                <a:spcPts val="1400"/>
              </a:spcBef>
            </a:pPr>
            <a:r>
              <a:rPr lang="en-US" sz="2400" dirty="0"/>
              <a:t>We used the WHERE clause to filter for boosters which have successfully landed on drone ship and applied the AND condition to determine successful landing with payload mass greater than 4000 but less than 6000</a:t>
            </a:r>
            <a:endParaRPr lang="en-US" sz="3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Marcador de pie de página 2">
            <a:extLst>
              <a:ext uri="{FF2B5EF4-FFF2-40B4-BE49-F238E27FC236}">
                <a16:creationId xmlns:a16="http://schemas.microsoft.com/office/drawing/2014/main" id="{E811EC77-A0F1-9E4E-A38D-82DF0B13F17D}"/>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A0B5967A-A8FB-EBD4-C98C-C97FC8752276}"/>
              </a:ext>
            </a:extLst>
          </p:cNvPr>
          <p:cNvPicPr>
            <a:picLocks noChangeAspect="1"/>
          </p:cNvPicPr>
          <p:nvPr/>
        </p:nvPicPr>
        <p:blipFill>
          <a:blip r:embed="rId3"/>
          <a:stretch>
            <a:fillRect/>
          </a:stretch>
        </p:blipFill>
        <p:spPr>
          <a:xfrm>
            <a:off x="3412496" y="2632468"/>
            <a:ext cx="5367008" cy="35413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9799"/>
            <a:ext cx="9067966" cy="458398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7000"/>
              </a:lnSpc>
              <a:buNone/>
            </a:pPr>
            <a:r>
              <a:rPr lang="en-US"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 Collection through API</a:t>
            </a:r>
            <a:endParaRPr lang="es-PE"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US"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 Collection with Web Scraping</a:t>
            </a:r>
            <a:endParaRPr lang="es-PE"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US"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 Wrangling - Exploratory Data Analysis with SQL</a:t>
            </a:r>
            <a:endParaRPr lang="es-PE"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US"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Exploratory Data Analysis with Data Visualization</a:t>
            </a:r>
            <a:endParaRPr lang="es-PE"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buNone/>
            </a:pPr>
            <a:r>
              <a:rPr lang="en-US"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Interactive Visual Analytics with Folium</a:t>
            </a:r>
            <a:endParaRPr lang="es-PE" sz="17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Machine Learning Prediction</a:t>
            </a: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700" dirty="0">
                <a:solidFill>
                  <a:schemeClr val="accent3">
                    <a:lumMod val="25000"/>
                  </a:schemeClr>
                </a:solidFill>
                <a:latin typeface="+mn-lt"/>
              </a:rPr>
              <a:t>	Exploratory Data Analysis result </a:t>
            </a:r>
          </a:p>
          <a:p>
            <a:pPr marL="0" indent="0">
              <a:lnSpc>
                <a:spcPct val="100000"/>
              </a:lnSpc>
              <a:spcBef>
                <a:spcPts val="1400"/>
              </a:spcBef>
              <a:buNone/>
            </a:pPr>
            <a:r>
              <a:rPr lang="en-US" sz="1700" dirty="0">
                <a:solidFill>
                  <a:schemeClr val="accent3">
                    <a:lumMod val="25000"/>
                  </a:schemeClr>
                </a:solidFill>
                <a:latin typeface="+mn-lt"/>
              </a:rPr>
              <a:t>	Interactive analytics in screenshots </a:t>
            </a:r>
          </a:p>
          <a:p>
            <a:pPr marL="0" indent="0">
              <a:lnSpc>
                <a:spcPct val="100000"/>
              </a:lnSpc>
              <a:spcBef>
                <a:spcPts val="1400"/>
              </a:spcBef>
              <a:buNone/>
            </a:pPr>
            <a:r>
              <a:rPr lang="en-US" sz="1700" dirty="0">
                <a:solidFill>
                  <a:schemeClr val="accent3">
                    <a:lumMod val="25000"/>
                  </a:schemeClr>
                </a:solidFill>
                <a:latin typeface="+mn-lt"/>
              </a:rPr>
              <a:t>	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Marcador de pie de página 2">
            <a:extLst>
              <a:ext uri="{FF2B5EF4-FFF2-40B4-BE49-F238E27FC236}">
                <a16:creationId xmlns:a16="http://schemas.microsoft.com/office/drawing/2014/main" id="{8C74D66E-540D-4C29-A1AD-3C3157934788}"/>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Henry Silva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6"/>
            <a:ext cx="9745589" cy="549049"/>
          </a:xfrm>
          <a:prstGeom prst="rect">
            <a:avLst/>
          </a:prstGeom>
        </p:spPr>
        <p:txBody>
          <a:bodyPr>
            <a:normAutofit/>
          </a:bodyPr>
          <a:lstStyle/>
          <a:p>
            <a:pPr>
              <a:lnSpc>
                <a:spcPct val="100000"/>
              </a:lnSpc>
              <a:spcBef>
                <a:spcPts val="1400"/>
              </a:spcBef>
            </a:pPr>
            <a:r>
              <a:rPr lang="en-US" sz="2000" dirty="0"/>
              <a:t>We used wildcard like ‘%’ to filter for WHERE </a:t>
            </a:r>
            <a:r>
              <a:rPr lang="en-US" sz="2000" dirty="0" err="1"/>
              <a:t>MissionOutcome</a:t>
            </a:r>
            <a:r>
              <a:rPr lang="en-US" sz="2000" dirty="0"/>
              <a:t> was a success or a failure. </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Marcador de pie de página 2">
            <a:extLst>
              <a:ext uri="{FF2B5EF4-FFF2-40B4-BE49-F238E27FC236}">
                <a16:creationId xmlns:a16="http://schemas.microsoft.com/office/drawing/2014/main" id="{14101A86-44F7-B977-0FBE-1F6F5C395CF5}"/>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7F7E640D-1EE1-C93D-7C3B-CFDF94B90A98}"/>
              </a:ext>
            </a:extLst>
          </p:cNvPr>
          <p:cNvPicPr>
            <a:picLocks noChangeAspect="1"/>
          </p:cNvPicPr>
          <p:nvPr/>
        </p:nvPicPr>
        <p:blipFill>
          <a:blip r:embed="rId3"/>
          <a:stretch>
            <a:fillRect/>
          </a:stretch>
        </p:blipFill>
        <p:spPr>
          <a:xfrm>
            <a:off x="3839724" y="2062364"/>
            <a:ext cx="4512551" cy="413995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5"/>
            <a:ext cx="9745589" cy="4351338"/>
          </a:xfrm>
          <a:prstGeom prst="rect">
            <a:avLst/>
          </a:prstGeom>
        </p:spPr>
        <p:txBody>
          <a:bodyPr>
            <a:normAutofit/>
          </a:bodyPr>
          <a:lstStyle/>
          <a:p>
            <a:pPr>
              <a:lnSpc>
                <a:spcPct val="100000"/>
              </a:lnSpc>
              <a:spcBef>
                <a:spcPts val="1400"/>
              </a:spcBef>
            </a:pPr>
            <a:r>
              <a:rPr lang="en-US" sz="2000" dirty="0"/>
              <a:t>We determined the booster that have carried the maximum payload using a subquery in the WHERE clause and the MAX() function.</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Marcador de pie de página 2">
            <a:extLst>
              <a:ext uri="{FF2B5EF4-FFF2-40B4-BE49-F238E27FC236}">
                <a16:creationId xmlns:a16="http://schemas.microsoft.com/office/drawing/2014/main" id="{46A1F43A-62ED-AF2A-6736-B5D7EB666B00}"/>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C8C08037-A156-4E72-0773-E848E77F4DBD}"/>
              </a:ext>
            </a:extLst>
          </p:cNvPr>
          <p:cNvPicPr>
            <a:picLocks noChangeAspect="1"/>
          </p:cNvPicPr>
          <p:nvPr/>
        </p:nvPicPr>
        <p:blipFill>
          <a:blip r:embed="rId3"/>
          <a:stretch>
            <a:fillRect/>
          </a:stretch>
        </p:blipFill>
        <p:spPr>
          <a:xfrm>
            <a:off x="3686796" y="2277791"/>
            <a:ext cx="4682030" cy="38959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5074"/>
            <a:ext cx="9745589" cy="4351338"/>
          </a:xfrm>
          <a:prstGeom prst="rect">
            <a:avLst/>
          </a:prstGeom>
        </p:spPr>
        <p:txBody>
          <a:bodyPr lIns="91440" tIns="45720" rIns="91440" bIns="45720" anchor="t">
            <a:normAutofit/>
          </a:bodyPr>
          <a:lstStyle/>
          <a:p>
            <a:pPr>
              <a:lnSpc>
                <a:spcPct val="100000"/>
              </a:lnSpc>
              <a:spcBef>
                <a:spcPts val="1400"/>
              </a:spcBef>
            </a:pPr>
            <a:r>
              <a:rPr lang="en-US" sz="2000" dirty="0"/>
              <a:t>We used a combinations of the WHERE clause, LIKE, AND, and BETWEEN conditions to filter for failed landing outcomes in drone ship, their booster versions, and launch site names for year 2015 </a:t>
            </a:r>
            <a:endParaRPr lang="en-US" sz="3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Marcador de pie de página 2">
            <a:extLst>
              <a:ext uri="{FF2B5EF4-FFF2-40B4-BE49-F238E27FC236}">
                <a16:creationId xmlns:a16="http://schemas.microsoft.com/office/drawing/2014/main" id="{26F53FCD-BC5A-BB11-1847-D915B09E7935}"/>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C145029F-8887-610C-0FC2-9437BAAD86F3}"/>
              </a:ext>
            </a:extLst>
          </p:cNvPr>
          <p:cNvPicPr>
            <a:picLocks noChangeAspect="1"/>
          </p:cNvPicPr>
          <p:nvPr/>
        </p:nvPicPr>
        <p:blipFill>
          <a:blip r:embed="rId3"/>
          <a:stretch>
            <a:fillRect/>
          </a:stretch>
        </p:blipFill>
        <p:spPr>
          <a:xfrm>
            <a:off x="1562100" y="2586962"/>
            <a:ext cx="9067800" cy="32194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878"/>
            <a:ext cx="4537714" cy="4351338"/>
          </a:xfrm>
          <a:prstGeom prst="rect">
            <a:avLst/>
          </a:prstGeom>
        </p:spPr>
        <p:txBody>
          <a:bodyPr lIns="91440" tIns="45720" rIns="91440" bIns="45720" anchor="t"/>
          <a:lstStyle/>
          <a:p>
            <a:pPr algn="just">
              <a:lnSpc>
                <a:spcPct val="100000"/>
              </a:lnSpc>
              <a:spcBef>
                <a:spcPts val="1400"/>
              </a:spcBef>
            </a:pPr>
            <a:r>
              <a:rPr lang="en-US" sz="2400" dirty="0"/>
              <a:t>We selected Landing outcomes and the COUNT of landing outcomes from the data and used the WHERE clause to filter for landing outcomes BETWEEN 2010-06-04 to 2010-03-20.</a:t>
            </a:r>
          </a:p>
          <a:p>
            <a:pPr algn="just">
              <a:lnSpc>
                <a:spcPct val="100000"/>
              </a:lnSpc>
              <a:spcBef>
                <a:spcPts val="1400"/>
              </a:spcBef>
            </a:pPr>
            <a:r>
              <a:rPr lang="en-US" sz="2400" dirty="0"/>
              <a:t>We applied the GROUP BY clause to group the landing outcomes and the ORDER BY clause to order the grouped landing outcome in descending order</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Marcador de pie de página 2">
            <a:extLst>
              <a:ext uri="{FF2B5EF4-FFF2-40B4-BE49-F238E27FC236}">
                <a16:creationId xmlns:a16="http://schemas.microsoft.com/office/drawing/2014/main" id="{5EC06E1F-7498-4927-804E-1AD1FB1E2784}"/>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87C7FDDE-B1DA-36E2-29DB-FF033433F1B3}"/>
              </a:ext>
            </a:extLst>
          </p:cNvPr>
          <p:cNvPicPr>
            <a:picLocks noChangeAspect="1"/>
          </p:cNvPicPr>
          <p:nvPr/>
        </p:nvPicPr>
        <p:blipFill>
          <a:blip r:embed="rId3"/>
          <a:stretch>
            <a:fillRect/>
          </a:stretch>
        </p:blipFill>
        <p:spPr>
          <a:xfrm>
            <a:off x="6096000" y="1881872"/>
            <a:ext cx="4473755" cy="30942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n-lt"/>
              </a:rPr>
              <a:t>All launch sites global map markers</a:t>
            </a:r>
            <a:endParaRPr lang="en-US" dirty="0">
              <a:solidFill>
                <a:srgbClr val="0B49CB"/>
              </a:solidFill>
              <a:latin typeface="+mn-lt"/>
            </a:endParaRPr>
          </a:p>
        </p:txBody>
      </p:sp>
      <p:sp>
        <p:nvSpPr>
          <p:cNvPr id="4" name="Marcador de pie de página 2">
            <a:extLst>
              <a:ext uri="{FF2B5EF4-FFF2-40B4-BE49-F238E27FC236}">
                <a16:creationId xmlns:a16="http://schemas.microsoft.com/office/drawing/2014/main" id="{2DDDF30D-192C-4C06-83F2-711DAF90633A}"/>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7" name="Imagen 6">
            <a:extLst>
              <a:ext uri="{FF2B5EF4-FFF2-40B4-BE49-F238E27FC236}">
                <a16:creationId xmlns:a16="http://schemas.microsoft.com/office/drawing/2014/main" id="{64317F93-FCBD-3E3E-E799-745A27E9BFD8}"/>
              </a:ext>
            </a:extLst>
          </p:cNvPr>
          <p:cNvPicPr>
            <a:picLocks noChangeAspect="1"/>
          </p:cNvPicPr>
          <p:nvPr/>
        </p:nvPicPr>
        <p:blipFill>
          <a:blip r:embed="rId3"/>
          <a:stretch>
            <a:fillRect/>
          </a:stretch>
        </p:blipFill>
        <p:spPr>
          <a:xfrm>
            <a:off x="2194610" y="1565349"/>
            <a:ext cx="7802779" cy="46084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n-lt"/>
              </a:rPr>
              <a:t>Markers showing launch sites with color labels</a:t>
            </a:r>
            <a:endParaRPr lang="en-US" dirty="0">
              <a:solidFill>
                <a:srgbClr val="0B49CB"/>
              </a:solidFill>
              <a:latin typeface="+mn-lt"/>
            </a:endParaRPr>
          </a:p>
        </p:txBody>
      </p:sp>
      <p:sp>
        <p:nvSpPr>
          <p:cNvPr id="2" name="Marcador de pie de página 2">
            <a:extLst>
              <a:ext uri="{FF2B5EF4-FFF2-40B4-BE49-F238E27FC236}">
                <a16:creationId xmlns:a16="http://schemas.microsoft.com/office/drawing/2014/main" id="{C334CE60-7893-0E48-FFBC-7C56CCD3025C}"/>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229B81F5-5C66-6FC0-173B-80989517832F}"/>
              </a:ext>
            </a:extLst>
          </p:cNvPr>
          <p:cNvPicPr>
            <a:picLocks noChangeAspect="1"/>
          </p:cNvPicPr>
          <p:nvPr/>
        </p:nvPicPr>
        <p:blipFill>
          <a:blip r:embed="rId3"/>
          <a:stretch>
            <a:fillRect/>
          </a:stretch>
        </p:blipFill>
        <p:spPr>
          <a:xfrm>
            <a:off x="651641" y="1426713"/>
            <a:ext cx="4469852" cy="3630873"/>
          </a:xfrm>
          <a:prstGeom prst="rect">
            <a:avLst/>
          </a:prstGeom>
        </p:spPr>
      </p:pic>
      <p:pic>
        <p:nvPicPr>
          <p:cNvPr id="9" name="Imagen 8">
            <a:extLst>
              <a:ext uri="{FF2B5EF4-FFF2-40B4-BE49-F238E27FC236}">
                <a16:creationId xmlns:a16="http://schemas.microsoft.com/office/drawing/2014/main" id="{B8F8981F-E6A3-5455-8AA8-879A2B01AA25}"/>
              </a:ext>
            </a:extLst>
          </p:cNvPr>
          <p:cNvPicPr>
            <a:picLocks noChangeAspect="1"/>
          </p:cNvPicPr>
          <p:nvPr/>
        </p:nvPicPr>
        <p:blipFill>
          <a:blip r:embed="rId4"/>
          <a:stretch>
            <a:fillRect/>
          </a:stretch>
        </p:blipFill>
        <p:spPr>
          <a:xfrm>
            <a:off x="4227586" y="3242149"/>
            <a:ext cx="7058025" cy="30099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n-lt"/>
              </a:rPr>
              <a:t>Launch Site distance to landmarks</a:t>
            </a:r>
            <a:endParaRPr lang="en-US" dirty="0">
              <a:solidFill>
                <a:srgbClr val="0B49CB"/>
              </a:solidFill>
              <a:latin typeface="+mn-lt"/>
            </a:endParaRPr>
          </a:p>
        </p:txBody>
      </p:sp>
      <p:sp>
        <p:nvSpPr>
          <p:cNvPr id="2" name="Marcador de pie de página 2">
            <a:extLst>
              <a:ext uri="{FF2B5EF4-FFF2-40B4-BE49-F238E27FC236}">
                <a16:creationId xmlns:a16="http://schemas.microsoft.com/office/drawing/2014/main" id="{EED2DEB9-DC33-347D-7D7F-DE6B9DBC8C2D}"/>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24F72E76-2D5C-D8DE-EDCA-126DAE2AE40D}"/>
              </a:ext>
            </a:extLst>
          </p:cNvPr>
          <p:cNvPicPr>
            <a:picLocks noChangeAspect="1"/>
          </p:cNvPicPr>
          <p:nvPr/>
        </p:nvPicPr>
        <p:blipFill>
          <a:blip r:embed="rId3"/>
          <a:stretch>
            <a:fillRect/>
          </a:stretch>
        </p:blipFill>
        <p:spPr>
          <a:xfrm>
            <a:off x="770011" y="1425279"/>
            <a:ext cx="6448753" cy="4604374"/>
          </a:xfrm>
          <a:prstGeom prst="rect">
            <a:avLst/>
          </a:prstGeom>
        </p:spPr>
      </p:pic>
      <p:pic>
        <p:nvPicPr>
          <p:cNvPr id="9" name="Imagen 8">
            <a:extLst>
              <a:ext uri="{FF2B5EF4-FFF2-40B4-BE49-F238E27FC236}">
                <a16:creationId xmlns:a16="http://schemas.microsoft.com/office/drawing/2014/main" id="{81834809-D458-96BA-82CB-42FCC0ABEA87}"/>
              </a:ext>
            </a:extLst>
          </p:cNvPr>
          <p:cNvPicPr>
            <a:picLocks noChangeAspect="1"/>
          </p:cNvPicPr>
          <p:nvPr/>
        </p:nvPicPr>
        <p:blipFill>
          <a:blip r:embed="rId4"/>
          <a:stretch>
            <a:fillRect/>
          </a:stretch>
        </p:blipFill>
        <p:spPr>
          <a:xfrm>
            <a:off x="7218764" y="2467303"/>
            <a:ext cx="3829050" cy="3562350"/>
          </a:xfrm>
          <a:prstGeom prst="rect">
            <a:avLst/>
          </a:prstGeom>
        </p:spPr>
      </p:pic>
      <p:sp>
        <p:nvSpPr>
          <p:cNvPr id="10" name="CuadroTexto 9">
            <a:extLst>
              <a:ext uri="{FF2B5EF4-FFF2-40B4-BE49-F238E27FC236}">
                <a16:creationId xmlns:a16="http://schemas.microsoft.com/office/drawing/2014/main" id="{97DF5739-610A-27F7-E4BD-E122C7CDB851}"/>
              </a:ext>
            </a:extLst>
          </p:cNvPr>
          <p:cNvSpPr txBox="1"/>
          <p:nvPr/>
        </p:nvSpPr>
        <p:spPr>
          <a:xfrm>
            <a:off x="7218764" y="1389620"/>
            <a:ext cx="3991432" cy="1169551"/>
          </a:xfrm>
          <a:prstGeom prst="rect">
            <a:avLst/>
          </a:prstGeom>
          <a:noFill/>
        </p:spPr>
        <p:txBody>
          <a:bodyPr wrap="square" rtlCol="0">
            <a:spAutoFit/>
          </a:bodyPr>
          <a:lstStyle/>
          <a:p>
            <a:r>
              <a:rPr lang="es-419" sz="1400" dirty="0"/>
              <a:t>Are </a:t>
            </a:r>
            <a:r>
              <a:rPr lang="es-419" sz="1400" dirty="0" err="1"/>
              <a:t>launch</a:t>
            </a:r>
            <a:r>
              <a:rPr lang="es-419" sz="1400" dirty="0"/>
              <a:t> sites in </a:t>
            </a:r>
            <a:r>
              <a:rPr lang="es-419" sz="1400" dirty="0" err="1"/>
              <a:t>close</a:t>
            </a:r>
            <a:r>
              <a:rPr lang="es-419" sz="1400" dirty="0"/>
              <a:t> </a:t>
            </a:r>
            <a:r>
              <a:rPr lang="es-419" sz="1400" dirty="0" err="1"/>
              <a:t>proximity</a:t>
            </a:r>
            <a:r>
              <a:rPr lang="es-419" sz="1400" dirty="0"/>
              <a:t> </a:t>
            </a:r>
            <a:r>
              <a:rPr lang="es-419" sz="1400" dirty="0" err="1"/>
              <a:t>to</a:t>
            </a:r>
            <a:r>
              <a:rPr lang="es-419" sz="1400" dirty="0"/>
              <a:t> </a:t>
            </a:r>
            <a:r>
              <a:rPr lang="es-419" sz="1400" dirty="0" err="1"/>
              <a:t>railways</a:t>
            </a:r>
            <a:r>
              <a:rPr lang="es-419" sz="1400" dirty="0"/>
              <a:t>? </a:t>
            </a:r>
            <a:r>
              <a:rPr lang="es-419" sz="1400" b="1" dirty="0"/>
              <a:t>NO</a:t>
            </a:r>
          </a:p>
          <a:p>
            <a:r>
              <a:rPr lang="es-419" sz="1400" dirty="0"/>
              <a:t>Are </a:t>
            </a:r>
            <a:r>
              <a:rPr lang="es-419" sz="1400" dirty="0" err="1"/>
              <a:t>launch</a:t>
            </a:r>
            <a:r>
              <a:rPr lang="es-419" sz="1400" dirty="0"/>
              <a:t> sites in </a:t>
            </a:r>
            <a:r>
              <a:rPr lang="es-419" sz="1400" dirty="0" err="1"/>
              <a:t>close</a:t>
            </a:r>
            <a:r>
              <a:rPr lang="es-419" sz="1400" dirty="0"/>
              <a:t> </a:t>
            </a:r>
            <a:r>
              <a:rPr lang="es-419" sz="1400" dirty="0" err="1"/>
              <a:t>proximity</a:t>
            </a:r>
            <a:r>
              <a:rPr lang="es-419" sz="1400" dirty="0"/>
              <a:t> </a:t>
            </a:r>
            <a:r>
              <a:rPr lang="es-419" sz="1400" dirty="0" err="1"/>
              <a:t>to</a:t>
            </a:r>
            <a:r>
              <a:rPr lang="es-419" sz="1400" dirty="0"/>
              <a:t> </a:t>
            </a:r>
            <a:r>
              <a:rPr lang="es-419" sz="1400" dirty="0" err="1"/>
              <a:t>highways</a:t>
            </a:r>
            <a:r>
              <a:rPr lang="es-419" sz="1400" dirty="0"/>
              <a:t>? </a:t>
            </a:r>
            <a:r>
              <a:rPr lang="es-419" sz="1400" b="1" dirty="0"/>
              <a:t>NO</a:t>
            </a:r>
          </a:p>
          <a:p>
            <a:r>
              <a:rPr lang="es-419" sz="1400" dirty="0"/>
              <a:t>Are </a:t>
            </a:r>
            <a:r>
              <a:rPr lang="es-419" sz="1400" dirty="0" err="1"/>
              <a:t>launch</a:t>
            </a:r>
            <a:r>
              <a:rPr lang="es-419" sz="1400" dirty="0"/>
              <a:t> sites in </a:t>
            </a:r>
            <a:r>
              <a:rPr lang="es-419" sz="1400" dirty="0" err="1"/>
              <a:t>close</a:t>
            </a:r>
            <a:r>
              <a:rPr lang="es-419" sz="1400" dirty="0"/>
              <a:t> </a:t>
            </a:r>
            <a:r>
              <a:rPr lang="es-419" sz="1400" dirty="0" err="1"/>
              <a:t>proximity</a:t>
            </a:r>
            <a:r>
              <a:rPr lang="es-419" sz="1400" dirty="0"/>
              <a:t> </a:t>
            </a:r>
            <a:r>
              <a:rPr lang="es-419" sz="1400" dirty="0" err="1"/>
              <a:t>to</a:t>
            </a:r>
            <a:r>
              <a:rPr lang="es-419" sz="1400" dirty="0"/>
              <a:t> </a:t>
            </a:r>
            <a:r>
              <a:rPr lang="es-419" sz="1400" dirty="0" err="1"/>
              <a:t>coastline</a:t>
            </a:r>
            <a:r>
              <a:rPr lang="es-419" sz="1400" dirty="0"/>
              <a:t>? </a:t>
            </a:r>
            <a:r>
              <a:rPr lang="es-419" sz="1400" b="1" dirty="0"/>
              <a:t>YES</a:t>
            </a:r>
          </a:p>
          <a:p>
            <a:r>
              <a:rPr lang="es-419" sz="1400" dirty="0"/>
              <a:t>Do </a:t>
            </a:r>
            <a:r>
              <a:rPr lang="es-419" sz="1400" dirty="0" err="1"/>
              <a:t>launch</a:t>
            </a:r>
            <a:r>
              <a:rPr lang="es-419" sz="1400" dirty="0"/>
              <a:t> sites </a:t>
            </a:r>
            <a:r>
              <a:rPr lang="es-419" sz="1400" dirty="0" err="1"/>
              <a:t>keep</a:t>
            </a:r>
            <a:r>
              <a:rPr lang="es-419" sz="1400" dirty="0"/>
              <a:t> </a:t>
            </a:r>
            <a:r>
              <a:rPr lang="es-419" sz="1400" dirty="0" err="1"/>
              <a:t>certain</a:t>
            </a:r>
            <a:r>
              <a:rPr lang="es-419" sz="1400" dirty="0"/>
              <a:t> </a:t>
            </a:r>
            <a:r>
              <a:rPr lang="es-419" sz="1400" dirty="0" err="1"/>
              <a:t>distance</a:t>
            </a:r>
            <a:r>
              <a:rPr lang="es-419" sz="1400" dirty="0"/>
              <a:t> </a:t>
            </a:r>
            <a:r>
              <a:rPr lang="es-419" sz="1400" dirty="0" err="1"/>
              <a:t>away</a:t>
            </a:r>
            <a:r>
              <a:rPr lang="es-419" sz="1400" dirty="0"/>
              <a:t> </a:t>
            </a:r>
            <a:r>
              <a:rPr lang="es-419" sz="1400" dirty="0" err="1"/>
              <a:t>from</a:t>
            </a:r>
            <a:r>
              <a:rPr lang="es-419" sz="1400" dirty="0"/>
              <a:t> </a:t>
            </a:r>
            <a:r>
              <a:rPr lang="es-419" sz="1400" dirty="0" err="1"/>
              <a:t>cities</a:t>
            </a:r>
            <a:r>
              <a:rPr lang="es-419" sz="1400" dirty="0"/>
              <a:t>? </a:t>
            </a:r>
            <a:r>
              <a:rPr lang="es-419" sz="1400" b="1" dirty="0"/>
              <a:t>YES</a:t>
            </a:r>
            <a:r>
              <a:rPr lang="es-419" sz="1400" dirty="0"/>
              <a:t> </a:t>
            </a:r>
            <a:endParaRPr lang="es-PE" sz="140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n-lt"/>
              </a:rPr>
              <a:t>Pie chart showing the success percentage achieved by each launch site</a:t>
            </a:r>
            <a:endParaRPr lang="en-US" dirty="0">
              <a:solidFill>
                <a:srgbClr val="0B49CB"/>
              </a:solidFill>
              <a:latin typeface="+mn-lt"/>
            </a:endParaRPr>
          </a:p>
        </p:txBody>
      </p:sp>
      <p:sp>
        <p:nvSpPr>
          <p:cNvPr id="2" name="Marcador de pie de página 2">
            <a:extLst>
              <a:ext uri="{FF2B5EF4-FFF2-40B4-BE49-F238E27FC236}">
                <a16:creationId xmlns:a16="http://schemas.microsoft.com/office/drawing/2014/main" id="{17B192E0-2FB0-D640-998E-9CE21DC65847}"/>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AEA426F6-C962-948D-F7F7-B10EBB18B5AB}"/>
              </a:ext>
            </a:extLst>
          </p:cNvPr>
          <p:cNvPicPr>
            <a:picLocks noChangeAspect="1"/>
          </p:cNvPicPr>
          <p:nvPr/>
        </p:nvPicPr>
        <p:blipFill>
          <a:blip r:embed="rId3"/>
          <a:stretch>
            <a:fillRect/>
          </a:stretch>
        </p:blipFill>
        <p:spPr>
          <a:xfrm>
            <a:off x="1208818" y="1618498"/>
            <a:ext cx="9637986" cy="418291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53966" y="1502979"/>
            <a:ext cx="10854558" cy="4670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Space X advertises Falcon 9 rocket launches on its website with a cost of 62 million dollars; another providers cost upward of 165 million dollars each, much of the savings is because Space X can reuse the first stage. Therefore, if we can determine if the first stage will land, we could determine the cost of a launch. This information can be used if an alternate company wants to bid against space X for a rocket launch. This goal of the project is to create a machine learning pipeline to predict if the first stage will land successfully.</a:t>
            </a:r>
            <a:endParaRPr lang="es-P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Tx/>
              <a:buChar char="-"/>
            </a:pPr>
            <a:r>
              <a:rPr lang="en-US" sz="1800" dirty="0">
                <a:solidFill>
                  <a:schemeClr val="tx1"/>
                </a:solidFill>
                <a:latin typeface="+mn-lt"/>
              </a:rPr>
              <a:t>What factors determine if the rocket will land successfully? </a:t>
            </a:r>
          </a:p>
          <a:p>
            <a:pPr>
              <a:spcBef>
                <a:spcPts val="1400"/>
              </a:spcBef>
              <a:buFontTx/>
              <a:buChar char="-"/>
            </a:pPr>
            <a:r>
              <a:rPr lang="en-US" sz="1800" dirty="0">
                <a:solidFill>
                  <a:schemeClr val="tx1"/>
                </a:solidFill>
                <a:latin typeface="+mn-lt"/>
              </a:rPr>
              <a:t>What operating conditions needs to be in place to ensure a successful landing program.</a:t>
            </a:r>
          </a:p>
          <a:p>
            <a:pPr>
              <a:spcBef>
                <a:spcPts val="1400"/>
              </a:spcBef>
              <a:buFontTx/>
              <a:buChar char="-"/>
            </a:pPr>
            <a:r>
              <a:rPr lang="en-US" sz="1800" dirty="0">
                <a:solidFill>
                  <a:schemeClr val="tx1"/>
                </a:solidFill>
                <a:latin typeface="+mn-lt"/>
              </a:rPr>
              <a:t>The interaction amongst various features that determine the success rate of a successful landing. </a:t>
            </a:r>
          </a:p>
          <a:p>
            <a:pPr>
              <a:spcBef>
                <a:spcPts val="1400"/>
              </a:spcBef>
              <a:buFontTx/>
              <a:buChar char="-"/>
            </a:pPr>
            <a:endParaRPr lang="en-US" sz="2400" dirty="0">
              <a:solidFill>
                <a:schemeClr val="tx1"/>
              </a:solidFill>
              <a:latin typeface="+mn-lt"/>
            </a:endParaRPr>
          </a:p>
        </p:txBody>
      </p:sp>
      <p:sp>
        <p:nvSpPr>
          <p:cNvPr id="2" name="Marcador de pie de página 2">
            <a:extLst>
              <a:ext uri="{FF2B5EF4-FFF2-40B4-BE49-F238E27FC236}">
                <a16:creationId xmlns:a16="http://schemas.microsoft.com/office/drawing/2014/main" id="{C3C293CB-5F07-FAB5-0276-4AC46E8630A1}"/>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n-lt"/>
              </a:rPr>
              <a:t>Pie chart showing the Launch site with the highest launch success ratio</a:t>
            </a:r>
            <a:endParaRPr lang="en-US" dirty="0">
              <a:solidFill>
                <a:srgbClr val="0B49CB"/>
              </a:solidFill>
              <a:latin typeface="+mn-lt"/>
            </a:endParaRPr>
          </a:p>
        </p:txBody>
      </p:sp>
      <p:sp>
        <p:nvSpPr>
          <p:cNvPr id="2" name="Marcador de pie de página 2">
            <a:extLst>
              <a:ext uri="{FF2B5EF4-FFF2-40B4-BE49-F238E27FC236}">
                <a16:creationId xmlns:a16="http://schemas.microsoft.com/office/drawing/2014/main" id="{1C6BEFB5-3FC9-527D-AE35-03772B52BC9A}"/>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A6191AE8-4CE1-D8C1-5DF6-1874AC1014D0}"/>
              </a:ext>
            </a:extLst>
          </p:cNvPr>
          <p:cNvPicPr>
            <a:picLocks noChangeAspect="1"/>
          </p:cNvPicPr>
          <p:nvPr/>
        </p:nvPicPr>
        <p:blipFill>
          <a:blip r:embed="rId3"/>
          <a:stretch>
            <a:fillRect/>
          </a:stretch>
        </p:blipFill>
        <p:spPr>
          <a:xfrm>
            <a:off x="2515421" y="1617681"/>
            <a:ext cx="7161158" cy="44260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319088"/>
            <a:ext cx="10515600" cy="768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mn-lt"/>
              </a:rPr>
              <a:t>Scatter plot of Payload vs Launch Outcome for all sites, with different</a:t>
            </a:r>
          </a:p>
          <a:p>
            <a:r>
              <a:rPr lang="en-US" sz="2400" dirty="0">
                <a:solidFill>
                  <a:srgbClr val="0B49CB"/>
                </a:solidFill>
                <a:latin typeface="+mn-lt"/>
              </a:rPr>
              <a:t>payload selected in the range slider</a:t>
            </a:r>
          </a:p>
        </p:txBody>
      </p:sp>
      <p:sp>
        <p:nvSpPr>
          <p:cNvPr id="2" name="Marcador de pie de página 2">
            <a:extLst>
              <a:ext uri="{FF2B5EF4-FFF2-40B4-BE49-F238E27FC236}">
                <a16:creationId xmlns:a16="http://schemas.microsoft.com/office/drawing/2014/main" id="{2C95E6E6-1B23-F04B-49FE-C046CD594894}"/>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3F4DA184-1794-86D3-229B-9B29C05B12FB}"/>
              </a:ext>
            </a:extLst>
          </p:cNvPr>
          <p:cNvPicPr>
            <a:picLocks noChangeAspect="1"/>
          </p:cNvPicPr>
          <p:nvPr/>
        </p:nvPicPr>
        <p:blipFill>
          <a:blip r:embed="rId3"/>
          <a:stretch>
            <a:fillRect/>
          </a:stretch>
        </p:blipFill>
        <p:spPr>
          <a:xfrm>
            <a:off x="853966" y="1573770"/>
            <a:ext cx="10515600" cy="39640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234321" cy="549049"/>
          </a:xfrm>
          <a:prstGeom prst="rect">
            <a:avLst/>
          </a:prstGeom>
        </p:spPr>
        <p:txBody>
          <a:bodyPr vert="horz" lIns="91440" tIns="45720" rIns="91440" bIns="45720" rtlCol="0" anchor="t">
            <a:normAutofit/>
          </a:bodyPr>
          <a:lstStyle/>
          <a:p>
            <a:pPr>
              <a:lnSpc>
                <a:spcPct val="100000"/>
              </a:lnSpc>
              <a:spcBef>
                <a:spcPts val="1400"/>
              </a:spcBef>
            </a:pPr>
            <a:r>
              <a:rPr lang="en-US" sz="2000" dirty="0"/>
              <a:t>The decision tree classifier is the model with the highest classification accuracy </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Marcador de pie de página 2">
            <a:extLst>
              <a:ext uri="{FF2B5EF4-FFF2-40B4-BE49-F238E27FC236}">
                <a16:creationId xmlns:a16="http://schemas.microsoft.com/office/drawing/2014/main" id="{DC943272-E91F-22CE-A501-109F393F13EE}"/>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4F0F8916-8626-F0C4-A256-843C0C6C7EAF}"/>
              </a:ext>
            </a:extLst>
          </p:cNvPr>
          <p:cNvPicPr>
            <a:picLocks noChangeAspect="1"/>
          </p:cNvPicPr>
          <p:nvPr/>
        </p:nvPicPr>
        <p:blipFill>
          <a:blip r:embed="rId3"/>
          <a:stretch>
            <a:fillRect/>
          </a:stretch>
        </p:blipFill>
        <p:spPr>
          <a:xfrm>
            <a:off x="1110218" y="2324180"/>
            <a:ext cx="9553903" cy="27911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39614"/>
            <a:ext cx="4180361" cy="4229374"/>
          </a:xfrm>
          <a:prstGeom prst="rect">
            <a:avLst/>
          </a:prstGeom>
        </p:spPr>
        <p:txBody>
          <a:bodyPr>
            <a:normAutofit lnSpcReduction="10000"/>
          </a:bodyPr>
          <a:lstStyle/>
          <a:p>
            <a:pPr algn="just">
              <a:lnSpc>
                <a:spcPct val="100000"/>
              </a:lnSpc>
              <a:spcBef>
                <a:spcPts val="1400"/>
              </a:spcBef>
            </a:pPr>
            <a:r>
              <a:rPr lang="en-US" dirty="0"/>
              <a:t>The confusion matrix for the decision tree classifier shows that the classifier can distinguish between the different classes. The major problem is the false positives .i.e., unsuccessful landing marked as successful landing by the classifier. </a:t>
            </a:r>
            <a:endParaRPr lang="en-US" sz="3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Marcador de pie de página 2">
            <a:extLst>
              <a:ext uri="{FF2B5EF4-FFF2-40B4-BE49-F238E27FC236}">
                <a16:creationId xmlns:a16="http://schemas.microsoft.com/office/drawing/2014/main" id="{DC3F60A5-91B0-B858-7CFE-FA2082ED44C2}"/>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6" name="Imagen 5">
            <a:extLst>
              <a:ext uri="{FF2B5EF4-FFF2-40B4-BE49-F238E27FC236}">
                <a16:creationId xmlns:a16="http://schemas.microsoft.com/office/drawing/2014/main" id="{BC854A4E-E6E8-E758-076E-FA23E00C66B2}"/>
              </a:ext>
            </a:extLst>
          </p:cNvPr>
          <p:cNvPicPr>
            <a:picLocks noChangeAspect="1"/>
          </p:cNvPicPr>
          <p:nvPr/>
        </p:nvPicPr>
        <p:blipFill>
          <a:blip r:embed="rId3"/>
          <a:stretch>
            <a:fillRect/>
          </a:stretch>
        </p:blipFill>
        <p:spPr>
          <a:xfrm>
            <a:off x="6027811" y="1639614"/>
            <a:ext cx="5105400" cy="37814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91368" cy="4351338"/>
          </a:xfrm>
          <a:prstGeom prst="rect">
            <a:avLst/>
          </a:prstGeom>
        </p:spPr>
        <p:txBody>
          <a:bodyPr>
            <a:normAutofit/>
          </a:bodyPr>
          <a:lstStyle/>
          <a:p>
            <a:pPr>
              <a:lnSpc>
                <a:spcPct val="100000"/>
              </a:lnSpc>
              <a:spcBef>
                <a:spcPts val="1400"/>
              </a:spcBef>
            </a:pPr>
            <a:r>
              <a:rPr lang="en-US" sz="2000" dirty="0"/>
              <a:t>We can conclude that: </a:t>
            </a:r>
          </a:p>
          <a:p>
            <a:pPr>
              <a:lnSpc>
                <a:spcPct val="100000"/>
              </a:lnSpc>
              <a:spcBef>
                <a:spcPts val="1400"/>
              </a:spcBef>
            </a:pPr>
            <a:r>
              <a:rPr lang="en-US" sz="2000" dirty="0"/>
              <a:t>The larger the flight amount at a launch site, the greater the success rate at a launch site.</a:t>
            </a:r>
          </a:p>
          <a:p>
            <a:pPr>
              <a:lnSpc>
                <a:spcPct val="100000"/>
              </a:lnSpc>
              <a:spcBef>
                <a:spcPts val="1400"/>
              </a:spcBef>
            </a:pPr>
            <a:r>
              <a:rPr lang="en-US" sz="2000" dirty="0"/>
              <a:t>Launch success rate began to increase from </a:t>
            </a:r>
            <a:r>
              <a:rPr lang="en-US" sz="2000" b="1" dirty="0"/>
              <a:t>2013 up to 2020</a:t>
            </a:r>
            <a:r>
              <a:rPr lang="en-US" sz="2000" dirty="0"/>
              <a:t>.</a:t>
            </a:r>
          </a:p>
          <a:p>
            <a:pPr>
              <a:lnSpc>
                <a:spcPct val="100000"/>
              </a:lnSpc>
              <a:spcBef>
                <a:spcPts val="1400"/>
              </a:spcBef>
            </a:pPr>
            <a:r>
              <a:rPr lang="en-US" sz="2000" dirty="0"/>
              <a:t>Orbits ES-L1, GEO, HEO, SSO, VLEO got the most success rate.</a:t>
            </a:r>
          </a:p>
          <a:p>
            <a:pPr>
              <a:lnSpc>
                <a:spcPct val="100000"/>
              </a:lnSpc>
              <a:spcBef>
                <a:spcPts val="1400"/>
              </a:spcBef>
            </a:pPr>
            <a:r>
              <a:rPr lang="en-US" sz="2000" dirty="0"/>
              <a:t>KSC LC-39A got the most successful launches of any sites.</a:t>
            </a:r>
          </a:p>
          <a:p>
            <a:pPr>
              <a:lnSpc>
                <a:spcPct val="100000"/>
              </a:lnSpc>
              <a:spcBef>
                <a:spcPts val="1400"/>
              </a:spcBef>
            </a:pPr>
            <a:r>
              <a:rPr lang="en-US" sz="2000" dirty="0"/>
              <a:t>The Decision tree classifier was the </a:t>
            </a:r>
            <a:r>
              <a:rPr lang="en-US" sz="2000" b="1" dirty="0"/>
              <a:t>best </a:t>
            </a:r>
            <a:r>
              <a:rPr lang="en-US" sz="2000" b="1" dirty="0" err="1"/>
              <a:t>MLalgorithm</a:t>
            </a:r>
            <a:r>
              <a:rPr lang="en-US" sz="2000" b="1" dirty="0"/>
              <a:t> </a:t>
            </a:r>
            <a:r>
              <a:rPr lang="en-US" sz="2000" dirty="0"/>
              <a:t>for this task.</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Marcador de pie de página 2">
            <a:extLst>
              <a:ext uri="{FF2B5EF4-FFF2-40B4-BE49-F238E27FC236}">
                <a16:creationId xmlns:a16="http://schemas.microsoft.com/office/drawing/2014/main" id="{C21F4360-3E84-1D27-E7C7-A719355A1549}"/>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00BDB2A-39BD-4F4F-D15C-4E61868ADB16}"/>
              </a:ext>
            </a:extLst>
          </p:cNvPr>
          <p:cNvSpPr txBox="1"/>
          <p:nvPr/>
        </p:nvSpPr>
        <p:spPr>
          <a:xfrm>
            <a:off x="977462" y="3668110"/>
            <a:ext cx="867610" cy="369332"/>
          </a:xfrm>
          <a:prstGeom prst="rect">
            <a:avLst/>
          </a:prstGeom>
          <a:noFill/>
        </p:spPr>
        <p:txBody>
          <a:bodyPr wrap="none" rtlCol="0">
            <a:spAutoFit/>
          </a:bodyPr>
          <a:lstStyle/>
          <a:p>
            <a:r>
              <a:rPr lang="es-419" dirty="0">
                <a:solidFill>
                  <a:schemeClr val="bg1"/>
                </a:solidFill>
              </a:rPr>
              <a:t>Gracias</a:t>
            </a:r>
            <a:endParaRPr lang="es-PE" dirty="0">
              <a:solidFill>
                <a:schemeClr val="bg1"/>
              </a:solidFill>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Marcador de pie de página 2">
            <a:extLst>
              <a:ext uri="{FF2B5EF4-FFF2-40B4-BE49-F238E27FC236}">
                <a16:creationId xmlns:a16="http://schemas.microsoft.com/office/drawing/2014/main" id="{E279E253-8A2E-2E9E-A6D2-C7E62687024C}"/>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dirty="0"/>
              <a:t>- Data collection was done using get request to the SpaceX API. </a:t>
            </a:r>
          </a:p>
          <a:p>
            <a:pPr marL="0" indent="0" algn="just">
              <a:buNone/>
            </a:pPr>
            <a:r>
              <a:rPr lang="en-US" dirty="0"/>
              <a:t>- Later, we decode the response content as a </a:t>
            </a:r>
            <a:r>
              <a:rPr lang="en-US" dirty="0" err="1"/>
              <a:t>Json</a:t>
            </a:r>
            <a:r>
              <a:rPr lang="en-US" dirty="0"/>
              <a:t> using .</a:t>
            </a:r>
            <a:r>
              <a:rPr lang="en-US" dirty="0" err="1"/>
              <a:t>json</a:t>
            </a:r>
            <a:r>
              <a:rPr lang="en-US" dirty="0"/>
              <a:t>() function call and turn it into a pandas </a:t>
            </a:r>
            <a:r>
              <a:rPr lang="en-US" dirty="0" err="1"/>
              <a:t>dataframe</a:t>
            </a:r>
            <a:r>
              <a:rPr lang="en-US" dirty="0"/>
              <a:t> using .</a:t>
            </a:r>
            <a:r>
              <a:rPr lang="en-US" dirty="0" err="1"/>
              <a:t>json_normalize</a:t>
            </a:r>
            <a:r>
              <a:rPr lang="en-US" dirty="0"/>
              <a:t>(). </a:t>
            </a:r>
          </a:p>
          <a:p>
            <a:pPr marL="0" indent="0" algn="just">
              <a:buNone/>
            </a:pPr>
            <a:r>
              <a:rPr lang="en-US" dirty="0"/>
              <a:t>- We then clean the data, checked for missing values and fill in missing values where necessary. - In addition, we performed web scraping from Wikipedia for Falcon 9 launch records with </a:t>
            </a:r>
            <a:r>
              <a:rPr lang="en-US" dirty="0" err="1"/>
              <a:t>BeautifulSoup</a:t>
            </a:r>
            <a:r>
              <a:rPr lang="en-US" dirty="0"/>
              <a:t>. </a:t>
            </a:r>
          </a:p>
          <a:p>
            <a:pPr marL="0" indent="0" algn="just">
              <a:buNone/>
            </a:pPr>
            <a:r>
              <a:rPr lang="en-US" dirty="0"/>
              <a:t>- Finally, the objective was to extract the launch records as HTML table, parse the table and convert it to a pandas </a:t>
            </a:r>
            <a:r>
              <a:rPr lang="en-US" dirty="0" err="1"/>
              <a:t>dataframe</a:t>
            </a:r>
            <a:r>
              <a:rPr lang="en-US" dirty="0"/>
              <a:t> for future analysis.</a:t>
            </a:r>
          </a:p>
          <a:p>
            <a:pPr marL="0" indent="0">
              <a:buNone/>
            </a:pPr>
            <a:endParaRPr lang="en-US" sz="1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Marcador de pie de página 2">
            <a:extLst>
              <a:ext uri="{FF2B5EF4-FFF2-40B4-BE49-F238E27FC236}">
                <a16:creationId xmlns:a16="http://schemas.microsoft.com/office/drawing/2014/main" id="{F53E9392-B2B1-36B3-71A1-308038EC7F19}"/>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used the get request to the</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SpaceX API to collect data, clean</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requested data and did some</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basic data wrangling and</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formatting.</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Marcador de pie de página 2">
            <a:extLst>
              <a:ext uri="{FF2B5EF4-FFF2-40B4-BE49-F238E27FC236}">
                <a16:creationId xmlns:a16="http://schemas.microsoft.com/office/drawing/2014/main" id="{969DAACC-FF4D-4CA1-33FE-760CEE30F0E8}"/>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8" name="Imagen 7">
            <a:extLst>
              <a:ext uri="{FF2B5EF4-FFF2-40B4-BE49-F238E27FC236}">
                <a16:creationId xmlns:a16="http://schemas.microsoft.com/office/drawing/2014/main" id="{AE3D5052-434F-726B-985F-44A2D06220FB}"/>
              </a:ext>
            </a:extLst>
          </p:cNvPr>
          <p:cNvPicPr>
            <a:picLocks noChangeAspect="1"/>
          </p:cNvPicPr>
          <p:nvPr/>
        </p:nvPicPr>
        <p:blipFill>
          <a:blip r:embed="rId3"/>
          <a:stretch>
            <a:fillRect/>
          </a:stretch>
        </p:blipFill>
        <p:spPr>
          <a:xfrm>
            <a:off x="6418654" y="1594233"/>
            <a:ext cx="4919380" cy="457955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400" dirty="0"/>
              <a:t>We applied web scrapping to </a:t>
            </a:r>
            <a:r>
              <a:rPr lang="en-US" sz="2400" dirty="0" err="1"/>
              <a:t>webscrap</a:t>
            </a:r>
            <a:r>
              <a:rPr lang="en-US" sz="2400" dirty="0"/>
              <a:t> Falcon 9 launch records with </a:t>
            </a:r>
            <a:r>
              <a:rPr lang="en-US" sz="2400" dirty="0" err="1"/>
              <a:t>BeautifulSoup</a:t>
            </a:r>
            <a:endParaRPr lang="en-US" sz="2400" dirty="0"/>
          </a:p>
          <a:p>
            <a:pPr>
              <a:lnSpc>
                <a:spcPct val="100000"/>
              </a:lnSpc>
              <a:spcBef>
                <a:spcPts val="1400"/>
              </a:spcBef>
            </a:pPr>
            <a:r>
              <a:rPr lang="en-US" sz="2400" dirty="0"/>
              <a:t>We parsed the table and converted it into a pandas </a:t>
            </a:r>
            <a:r>
              <a:rPr lang="en-US" sz="2400" dirty="0" err="1"/>
              <a:t>dataframe</a:t>
            </a:r>
            <a:r>
              <a:rPr lang="en-US" sz="2400" dirty="0"/>
              <a:t>. </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Marcador de pie de página 2">
            <a:extLst>
              <a:ext uri="{FF2B5EF4-FFF2-40B4-BE49-F238E27FC236}">
                <a16:creationId xmlns:a16="http://schemas.microsoft.com/office/drawing/2014/main" id="{B872E2B0-84B7-9180-1FC3-B0DE18A9329A}"/>
              </a:ext>
            </a:extLst>
          </p:cNvPr>
          <p:cNvSpPr txBox="1">
            <a:spLocks/>
          </p:cNvSpPr>
          <p:nvPr/>
        </p:nvSpPr>
        <p:spPr>
          <a:xfrm>
            <a:off x="853966" y="6173787"/>
            <a:ext cx="136371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Henry Silva</a:t>
            </a:r>
            <a:endParaRPr lang="en-US" dirty="0"/>
          </a:p>
        </p:txBody>
      </p:sp>
      <p:pic>
        <p:nvPicPr>
          <p:cNvPr id="8" name="Imagen 7">
            <a:extLst>
              <a:ext uri="{FF2B5EF4-FFF2-40B4-BE49-F238E27FC236}">
                <a16:creationId xmlns:a16="http://schemas.microsoft.com/office/drawing/2014/main" id="{A30C5641-3629-6801-1799-B01D5B3ADA0C}"/>
              </a:ext>
            </a:extLst>
          </p:cNvPr>
          <p:cNvPicPr>
            <a:picLocks noChangeAspect="1"/>
          </p:cNvPicPr>
          <p:nvPr/>
        </p:nvPicPr>
        <p:blipFill>
          <a:blip r:embed="rId3"/>
          <a:stretch>
            <a:fillRect/>
          </a:stretch>
        </p:blipFill>
        <p:spPr>
          <a:xfrm>
            <a:off x="7120085" y="1792288"/>
            <a:ext cx="4165526" cy="42876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885</TotalTime>
  <Words>1864</Words>
  <Application>Microsoft Office PowerPoint</Application>
  <PresentationFormat>Panorámica</PresentationFormat>
  <Paragraphs>200</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Henry Asidalio Silva Puma</cp:lastModifiedBy>
  <cp:revision>213</cp:revision>
  <dcterms:created xsi:type="dcterms:W3CDTF">2021-04-29T18:58:34Z</dcterms:created>
  <dcterms:modified xsi:type="dcterms:W3CDTF">2022-10-08T15:31:10Z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